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339966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77" d="100"/>
          <a:sy n="77" d="100"/>
        </p:scale>
        <p:origin x="-139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C2A9819-2683-4260-8ECE-3A5ADEF03EE8}" type="slidenum">
              <a:rPr lang="de-DE" altLang="en-US"/>
              <a:pPr>
                <a:defRPr/>
              </a:pPr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241147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105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noProof="0" smtClean="0"/>
              <a:t>Klicken Sie, um die Textformatierung des Masters zu bearbeiten.</a:t>
            </a:r>
          </a:p>
          <a:p>
            <a:pPr lvl="1"/>
            <a:r>
              <a:rPr lang="de-DE" altLang="en-US" noProof="0" smtClean="0"/>
              <a:t>Zweite Ebene</a:t>
            </a:r>
          </a:p>
          <a:p>
            <a:pPr lvl="2"/>
            <a:r>
              <a:rPr lang="de-DE" altLang="en-US" noProof="0" smtClean="0"/>
              <a:t>Dritte Ebene</a:t>
            </a:r>
          </a:p>
          <a:p>
            <a:pPr lvl="3"/>
            <a:r>
              <a:rPr lang="de-DE" altLang="en-US" noProof="0" smtClean="0"/>
              <a:t>Vierte Ebene</a:t>
            </a:r>
          </a:p>
          <a:p>
            <a:pPr lvl="4"/>
            <a:r>
              <a:rPr lang="de-DE" altLang="en-US" noProof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F40C4A1-F958-4792-B6F8-8B6FD8BC7B80}" type="slidenum">
              <a:rPr lang="de-DE" altLang="en-US"/>
              <a:pPr>
                <a:defRPr/>
              </a:pPr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4174474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C:\WINNT\Profiles\Administrator\Desktop\steiermarkgroß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5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5" descr="C:\WINNT\Profiles\Administrator\Desktop\steiermarkpanth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0"/>
            <a:ext cx="2573337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4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914400"/>
            <a:ext cx="5410200" cy="1143000"/>
          </a:xfrm>
        </p:spPr>
        <p:txBody>
          <a:bodyPr/>
          <a:lstStyle>
            <a:lvl1pPr>
              <a:defRPr sz="3200" b="0"/>
            </a:lvl1pPr>
          </a:lstStyle>
          <a:p>
            <a:r>
              <a:rPr lang="de-DE"/>
              <a:t>Folientitel</a:t>
            </a:r>
            <a:endParaRPr lang="de-AT"/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676400" y="2971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3200"/>
            </a:lvl1pPr>
          </a:lstStyle>
          <a:p>
            <a:r>
              <a:rPr lang="de-AT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3430054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25437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60228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06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8497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4387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0929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66919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47380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6305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22400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36" descr="C:\WINNT\Profiles\Administrator\Desktop\panther-hg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219200"/>
            <a:ext cx="3886200" cy="474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533400" y="6126163"/>
            <a:ext cx="1295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altLang="de-DE" sz="1200">
                <a:latin typeface="AGaramond Semibold" charset="0"/>
              </a:rPr>
              <a:t>Autor</a:t>
            </a:r>
          </a:p>
        </p:txBody>
      </p:sp>
      <p:pic>
        <p:nvPicPr>
          <p:cNvPr id="1030" name="Picture 35" descr="C:\WINNT\Profiles\Administrator\Desktop\steiermark-footer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3563"/>
            <a:ext cx="8990013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ct 26"/>
          <p:cNvGraphicFramePr>
            <a:graphicFrameLocks noChangeAspect="1"/>
          </p:cNvGraphicFramePr>
          <p:nvPr/>
        </p:nvGraphicFramePr>
        <p:xfrm>
          <a:off x="0" y="0"/>
          <a:ext cx="79152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Image" r:id="rId16" imgW="10552381" imgH="1320635" progId="Photoshop.Image.6">
                  <p:embed/>
                </p:oleObj>
              </mc:Choice>
              <mc:Fallback>
                <p:oleObj name="Image" r:id="rId16" imgW="10552381" imgH="1320635" progId="Photoshop.Image.6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91527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781800" cy="609600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 smtClean="0"/>
              <a:t>Titelformat zu bearbeiten</a:t>
            </a:r>
          </a:p>
        </p:txBody>
      </p:sp>
      <p:sp>
        <p:nvSpPr>
          <p:cNvPr id="1032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 smtClean="0"/>
              <a:t>Klicken Sie, um die Formate des Vorlagentextes zu bearbeiten</a:t>
            </a:r>
          </a:p>
          <a:p>
            <a:pPr lvl="1"/>
            <a:r>
              <a:rPr lang="de-AT" altLang="de-DE" smtClean="0"/>
              <a:t>Zweite Ebene</a:t>
            </a:r>
          </a:p>
          <a:p>
            <a:pPr lvl="2"/>
            <a:r>
              <a:rPr lang="de-AT" altLang="de-DE" smtClean="0"/>
              <a:t>Dritte Ebene</a:t>
            </a:r>
          </a:p>
          <a:p>
            <a:pPr lvl="3"/>
            <a:r>
              <a:rPr lang="de-AT" altLang="de-DE" smtClean="0"/>
              <a:t>Vierte Ebene</a:t>
            </a:r>
          </a:p>
          <a:p>
            <a:pPr lvl="4"/>
            <a:r>
              <a:rPr lang="de-AT" altLang="de-DE" smtClean="0"/>
              <a:t>Fünfte Ebene</a:t>
            </a:r>
          </a:p>
        </p:txBody>
      </p:sp>
      <p:sp>
        <p:nvSpPr>
          <p:cNvPr id="1055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019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056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19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de-AT"/>
          </a:p>
        </p:txBody>
      </p:sp>
      <p:pic>
        <p:nvPicPr>
          <p:cNvPr id="1035" name="Picture 34" descr="C:\WINNT\Profiles\Administrator\Desktop\steiermarkpantherklein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888" y="0"/>
            <a:ext cx="1281112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Verdan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Verdan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Verdan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Verdan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de-DE" altLang="de-DE" dirty="0" smtClean="0"/>
          </a:p>
        </p:txBody>
      </p:sp>
      <p:sp>
        <p:nvSpPr>
          <p:cNvPr id="3075" name="Untertitel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de-DE" altLang="de-DE" sz="3600" b="1" dirty="0" smtClean="0"/>
              <a:t>Reformbilanz</a:t>
            </a:r>
          </a:p>
          <a:p>
            <a:endParaRPr lang="de-DE" altLang="de-DE" sz="1100" b="1" dirty="0" smtClean="0"/>
          </a:p>
          <a:p>
            <a:r>
              <a:rPr lang="de-DE" altLang="de-DE" b="1" dirty="0" smtClean="0"/>
              <a:t>2010 - 2015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Politik</a:t>
            </a:r>
          </a:p>
        </p:txBody>
      </p:sp>
      <p:sp>
        <p:nvSpPr>
          <p:cNvPr id="4099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altLang="de-DE" dirty="0" smtClean="0"/>
          </a:p>
          <a:p>
            <a:r>
              <a:rPr lang="de-DE" altLang="de-DE" dirty="0" smtClean="0"/>
              <a:t>Proporzabschaffung</a:t>
            </a:r>
            <a:endParaRPr lang="de-DE" altLang="de-DE" dirty="0" smtClean="0"/>
          </a:p>
          <a:p>
            <a:r>
              <a:rPr lang="de-DE" altLang="de-DE" dirty="0" smtClean="0"/>
              <a:t>Verkleinerung der Landesregierung</a:t>
            </a:r>
          </a:p>
          <a:p>
            <a:pPr lvl="1"/>
            <a:r>
              <a:rPr lang="de-DE" altLang="de-DE" sz="2400" dirty="0" smtClean="0"/>
              <a:t>maximal 8 Mitglieder</a:t>
            </a:r>
          </a:p>
          <a:p>
            <a:r>
              <a:rPr lang="de-DE" altLang="de-DE" dirty="0" smtClean="0"/>
              <a:t>Verkleinerung des Landtag Steiermark</a:t>
            </a:r>
          </a:p>
          <a:p>
            <a:pPr lvl="1"/>
            <a:r>
              <a:rPr lang="de-DE" altLang="de-DE" sz="2400" dirty="0" smtClean="0"/>
              <a:t>48 statt 56 Abgeordnete</a:t>
            </a:r>
          </a:p>
          <a:p>
            <a:r>
              <a:rPr lang="de-DE" altLang="de-DE" dirty="0" smtClean="0"/>
              <a:t>Kürzung der Parteienförderung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Budgetkonsolidierung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Umsetzung der Haushaltsreform</a:t>
            </a:r>
          </a:p>
          <a:p>
            <a:pPr lvl="1"/>
            <a:r>
              <a:rPr lang="de-AT" sz="2000" dirty="0" smtClean="0"/>
              <a:t>modernes/zeitgemäßes </a:t>
            </a:r>
            <a:r>
              <a:rPr lang="de-AT" sz="2000" dirty="0" err="1"/>
              <a:t>doppisches</a:t>
            </a:r>
            <a:r>
              <a:rPr lang="de-AT" sz="2000" dirty="0"/>
              <a:t> Rechnungswesen </a:t>
            </a:r>
            <a:endParaRPr lang="de-AT" sz="2000" dirty="0" smtClean="0"/>
          </a:p>
          <a:p>
            <a:pPr lvl="1"/>
            <a:r>
              <a:rPr lang="de-AT" sz="2000" dirty="0" smtClean="0"/>
              <a:t>mittelfristige Budgetplanung</a:t>
            </a:r>
            <a:endParaRPr lang="de-AT" sz="2400" dirty="0"/>
          </a:p>
          <a:p>
            <a:pPr lvl="1"/>
            <a:r>
              <a:rPr lang="de-AT" sz="2000" dirty="0" smtClean="0"/>
              <a:t>messbare Wirkungsziele</a:t>
            </a:r>
            <a:endParaRPr lang="de-AT" sz="2000" dirty="0"/>
          </a:p>
          <a:p>
            <a:r>
              <a:rPr lang="de-AT" dirty="0" smtClean="0"/>
              <a:t>Keine </a:t>
            </a:r>
            <a:r>
              <a:rPr lang="de-AT" dirty="0" smtClean="0"/>
              <a:t>Neuverschuldung 2015</a:t>
            </a:r>
          </a:p>
          <a:p>
            <a:r>
              <a:rPr lang="de-AT" dirty="0" smtClean="0"/>
              <a:t>Stabilitätspakt erfüllt</a:t>
            </a:r>
          </a:p>
          <a:p>
            <a:r>
              <a:rPr lang="de-AT" dirty="0" smtClean="0"/>
              <a:t>Schuldenabbau beginnt</a:t>
            </a:r>
          </a:p>
          <a:p>
            <a:r>
              <a:rPr lang="de-AT" dirty="0" smtClean="0"/>
              <a:t>Gestaltungsmöglichkeiten geschaffen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1867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Verwaltung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1052736"/>
            <a:ext cx="7772400" cy="4680520"/>
          </a:xfrm>
        </p:spPr>
        <p:txBody>
          <a:bodyPr/>
          <a:lstStyle/>
          <a:p>
            <a:endParaRPr lang="de-AT" dirty="0" smtClean="0"/>
          </a:p>
          <a:p>
            <a:r>
              <a:rPr lang="de-AT" dirty="0" smtClean="0"/>
              <a:t>Reorganisation </a:t>
            </a:r>
            <a:r>
              <a:rPr lang="de-AT" dirty="0" smtClean="0"/>
              <a:t>der Bezirke</a:t>
            </a:r>
          </a:p>
          <a:p>
            <a:pPr lvl="1"/>
            <a:r>
              <a:rPr lang="de-AT" sz="2000" dirty="0" smtClean="0"/>
              <a:t>aus 16 Bezirken und 2 Exposituren wurden 12 Bezirke und 1 Expositur neben der Stadt </a:t>
            </a:r>
            <a:r>
              <a:rPr lang="de-AT" sz="2000" dirty="0" smtClean="0"/>
              <a:t>Graz</a:t>
            </a:r>
          </a:p>
          <a:p>
            <a:pPr marL="457200" lvl="1" indent="0">
              <a:buNone/>
            </a:pPr>
            <a:endParaRPr lang="de-AT" sz="2000" dirty="0" smtClean="0"/>
          </a:p>
          <a:p>
            <a:pPr marL="342900" lvl="1" indent="-342900">
              <a:buChar char="•"/>
            </a:pPr>
            <a:r>
              <a:rPr lang="de-AT" dirty="0">
                <a:ea typeface="+mn-ea"/>
                <a:cs typeface="+mn-cs"/>
              </a:rPr>
              <a:t>Reorganisation des Amtes der </a:t>
            </a:r>
            <a:r>
              <a:rPr lang="de-AT" dirty="0" err="1">
                <a:ea typeface="+mn-ea"/>
                <a:cs typeface="+mn-cs"/>
              </a:rPr>
              <a:t>Stmk</a:t>
            </a:r>
            <a:r>
              <a:rPr lang="de-AT" dirty="0">
                <a:ea typeface="+mn-ea"/>
                <a:cs typeface="+mn-cs"/>
              </a:rPr>
              <a:t>. Landesregierung</a:t>
            </a:r>
          </a:p>
          <a:p>
            <a:pPr lvl="1"/>
            <a:r>
              <a:rPr lang="de-AT" sz="2000" dirty="0" smtClean="0">
                <a:ea typeface="+mn-ea"/>
                <a:cs typeface="+mn-cs"/>
              </a:rPr>
              <a:t>Optimierung der Aufbau- und Ablauforganisation</a:t>
            </a:r>
          </a:p>
          <a:p>
            <a:pPr lvl="1"/>
            <a:r>
              <a:rPr lang="de-AT" sz="2000" dirty="0" smtClean="0">
                <a:ea typeface="+mn-ea"/>
                <a:cs typeface="+mn-cs"/>
              </a:rPr>
              <a:t>Verflachung von Hierarchien</a:t>
            </a:r>
          </a:p>
          <a:p>
            <a:pPr lvl="1"/>
            <a:r>
              <a:rPr lang="de-AT" sz="2000" dirty="0" smtClean="0">
                <a:ea typeface="+mn-ea"/>
                <a:cs typeface="+mn-cs"/>
              </a:rPr>
              <a:t>Verschlankung der Strukturen durch Halbierung der Organisationseinheiten</a:t>
            </a:r>
            <a:endParaRPr lang="de-AT" sz="2000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13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Gemeindestrukturreform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1268760"/>
            <a:ext cx="7772400" cy="4370040"/>
          </a:xfrm>
        </p:spPr>
        <p:txBody>
          <a:bodyPr/>
          <a:lstStyle/>
          <a:p>
            <a:endParaRPr lang="de-AT" dirty="0" smtClean="0"/>
          </a:p>
          <a:p>
            <a:pPr marL="0" indent="0">
              <a:buNone/>
            </a:pPr>
            <a:r>
              <a:rPr lang="de-AT" dirty="0" smtClean="0"/>
              <a:t>2010</a:t>
            </a:r>
            <a:r>
              <a:rPr lang="de-AT" dirty="0" smtClean="0"/>
              <a:t>: 542 Gemeinden</a:t>
            </a:r>
          </a:p>
          <a:p>
            <a:pPr marL="0" lvl="1" indent="0">
              <a:buNone/>
            </a:pPr>
            <a:r>
              <a:rPr lang="de-AT" dirty="0">
                <a:ea typeface="+mn-ea"/>
                <a:cs typeface="+mn-cs"/>
                <a:sym typeface="Wingdings 3"/>
              </a:rPr>
              <a:t>2015: 287 </a:t>
            </a:r>
            <a:r>
              <a:rPr lang="de-AT" dirty="0" smtClean="0">
                <a:ea typeface="+mn-ea"/>
                <a:cs typeface="+mn-cs"/>
                <a:sym typeface="Wingdings 3"/>
              </a:rPr>
              <a:t>wirtschaftliche, </a:t>
            </a:r>
            <a:r>
              <a:rPr lang="de-AT" dirty="0" smtClean="0">
                <a:ea typeface="+mn-ea"/>
                <a:cs typeface="+mn-cs"/>
                <a:sym typeface="Wingdings 3"/>
              </a:rPr>
              <a:t>leistungsfähige</a:t>
            </a:r>
          </a:p>
          <a:p>
            <a:pPr marL="1878013" lvl="1" indent="0">
              <a:buNone/>
            </a:pPr>
            <a:r>
              <a:rPr lang="de-AT" dirty="0" smtClean="0">
                <a:ea typeface="+mn-ea"/>
                <a:cs typeface="+mn-cs"/>
                <a:sym typeface="Wingdings 3"/>
              </a:rPr>
              <a:t> </a:t>
            </a:r>
            <a:r>
              <a:rPr lang="de-AT" dirty="0" smtClean="0">
                <a:ea typeface="+mn-ea"/>
                <a:cs typeface="+mn-cs"/>
                <a:sym typeface="Wingdings 3"/>
              </a:rPr>
              <a:t>und professionelle </a:t>
            </a:r>
            <a:r>
              <a:rPr lang="de-AT" dirty="0" smtClean="0">
                <a:ea typeface="+mn-ea"/>
                <a:cs typeface="+mn-cs"/>
                <a:sym typeface="Wingdings 3"/>
              </a:rPr>
              <a:t>Gemeinden</a:t>
            </a:r>
          </a:p>
          <a:p>
            <a:pPr marL="1073150" lvl="1" indent="0">
              <a:buNone/>
            </a:pPr>
            <a:endParaRPr lang="de-AT" sz="2400" dirty="0">
              <a:ea typeface="+mn-ea"/>
              <a:cs typeface="+mn-cs"/>
              <a:sym typeface="Wingdings 3"/>
            </a:endParaRPr>
          </a:p>
          <a:p>
            <a:pPr marL="1506538" lvl="1" indent="-342900"/>
            <a:r>
              <a:rPr lang="de-AT" sz="2000" dirty="0" smtClean="0"/>
              <a:t>306 </a:t>
            </a:r>
            <a:r>
              <a:rPr lang="de-AT" sz="2000" dirty="0" smtClean="0"/>
              <a:t>freiwillige Vereinigungen</a:t>
            </a:r>
          </a:p>
          <a:p>
            <a:pPr marL="1506538" lvl="1" indent="-342900"/>
            <a:r>
              <a:rPr lang="de-AT" sz="2000" dirty="0" smtClean="0">
                <a:sym typeface="Wingdings 3"/>
              </a:rPr>
              <a:t>Bestätigung des </a:t>
            </a:r>
            <a:r>
              <a:rPr lang="de-AT" sz="2000" dirty="0" smtClean="0"/>
              <a:t>Steiermärkischen Gemeindestrukturreformgesetzes</a:t>
            </a:r>
            <a:r>
              <a:rPr lang="de-AT" sz="2000" dirty="0" smtClean="0">
                <a:sym typeface="Wingdings 3"/>
              </a:rPr>
              <a:t> durch den Verfassungsgerichtshof</a:t>
            </a:r>
          </a:p>
        </p:txBody>
      </p:sp>
    </p:spTree>
    <p:extLst>
      <p:ext uri="{BB962C8B-B14F-4D97-AF65-F5344CB8AC3E}">
        <p14:creationId xmlns:p14="http://schemas.microsoft.com/office/powerpoint/2010/main" val="185647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-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-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110</Words>
  <Application>Microsoft Office PowerPoint</Application>
  <PresentationFormat>Bildschirmpräsentation (4:3)</PresentationFormat>
  <Paragraphs>37</Paragraphs>
  <Slides>5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7" baseType="lpstr">
      <vt:lpstr>Larissa-Design</vt:lpstr>
      <vt:lpstr>Image</vt:lpstr>
      <vt:lpstr>PowerPoint-Präsentation</vt:lpstr>
      <vt:lpstr>Politik</vt:lpstr>
      <vt:lpstr>Budgetkonsolidierung</vt:lpstr>
      <vt:lpstr>Verwaltung</vt:lpstr>
      <vt:lpstr>Gemeindestrukturreform</vt:lpstr>
    </vt:vector>
  </TitlesOfParts>
  <Company>WEB UND 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Web und CO</dc:creator>
  <cp:lastModifiedBy>Ursula Kager</cp:lastModifiedBy>
  <cp:revision>23</cp:revision>
  <cp:lastPrinted>2015-03-05T07:30:15Z</cp:lastPrinted>
  <dcterms:created xsi:type="dcterms:W3CDTF">2003-02-16T08:16:11Z</dcterms:created>
  <dcterms:modified xsi:type="dcterms:W3CDTF">2015-03-05T07:32:17Z</dcterms:modified>
</cp:coreProperties>
</file>